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0"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FCE696E-78BB-49F6-BFEF-6310A5DDC8F9}" type="datetimeFigureOut">
              <a:rPr lang="en-GB"/>
              <a:pPr>
                <a:defRPr/>
              </a:pPr>
              <a:t>09/03/2012</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C236E37F-B075-40C7-879A-BD3EF4571200}"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7B0942-79A8-4C49-9309-484C7E7933E1}" type="datetimeFigureOut">
              <a:rPr lang="en-GB"/>
              <a:pPr>
                <a:defRPr/>
              </a:pPr>
              <a:t>09/03/2012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66C438C-2B82-4EDF-9D4A-B2B77F49AAB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79288C29-9993-442B-9731-B084730A0CDA}" type="datetimeFigureOut">
              <a:rPr lang="en-GB"/>
              <a:pPr>
                <a:defRPr/>
              </a:pPr>
              <a:t>09/03/2012</a:t>
            </a:fld>
            <a:endParaRPr lang="en-GB"/>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E7D9F231-4FF3-49E2-923E-843719B9073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046109-9FFF-4ACD-970E-9664E0492BCB}" type="datetimeFigureOut">
              <a:rPr lang="en-GB"/>
              <a:pPr>
                <a:defRPr/>
              </a:pPr>
              <a:t>09/03/2012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95C3AE6-E6EE-4141-926A-79500F1FABB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6B054107-B891-46F4-A383-D72637CFD872}" type="datetimeFigureOut">
              <a:rPr lang="en-GB"/>
              <a:pPr>
                <a:defRPr/>
              </a:pPr>
              <a:t>09/03/2012</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C4E47809-E344-4D3A-8698-CA1650838537}"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FAB2976-82AA-474E-91A3-2B9E58DE6100}" type="datetimeFigureOut">
              <a:rPr lang="en-GB"/>
              <a:pPr>
                <a:defRPr/>
              </a:pPr>
              <a:t>09/03/2012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772686C-79E2-4417-B983-DB17857B9DA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379D6C6-75FD-49CC-99FC-C6A28279B03A}" type="datetimeFigureOut">
              <a:rPr lang="en-GB"/>
              <a:pPr>
                <a:defRPr/>
              </a:pPr>
              <a:t>09/03/2012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B56B2BF8-5235-43FA-84E6-CB1405D9B44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9B4D7F5-9007-430C-ABE9-38CFAFD7E244}" type="datetimeFigureOut">
              <a:rPr lang="en-GB"/>
              <a:pPr>
                <a:defRPr/>
              </a:pPr>
              <a:t>09/03/2012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97865A3-2FF3-4535-913A-FF08F545EAAE}"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A27E0A31-A42A-4A34-A3B5-D129CDB22414}" type="datetimeFigureOut">
              <a:rPr lang="en-GB"/>
              <a:pPr>
                <a:defRPr/>
              </a:pPr>
              <a:t>09/03/2012</a:t>
            </a:fld>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a:lvl1pPr>
          </a:lstStyle>
          <a:p>
            <a:pPr>
              <a:defRPr/>
            </a:pPr>
            <a:fld id="{5D505CFF-8E46-4029-80C4-C40970E5542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09EAB538-DC78-43B5-AA79-33DC966ED497}" type="datetimeFigureOut">
              <a:rPr lang="en-GB"/>
              <a:pPr>
                <a:defRPr/>
              </a:pPr>
              <a:t>09/03/2012</a:t>
            </a:fld>
            <a:endParaRPr lang="en-GB"/>
          </a:p>
        </p:txBody>
      </p:sp>
      <p:sp>
        <p:nvSpPr>
          <p:cNvPr id="8" name="Footer Placeholder 5"/>
          <p:cNvSpPr>
            <a:spLocks noGrp="1"/>
          </p:cNvSpPr>
          <p:nvPr>
            <p:ph type="ftr" sz="quarter" idx="11"/>
          </p:nvPr>
        </p:nvSpPr>
        <p:spPr/>
        <p:txBody>
          <a:bodyPr/>
          <a:lstStyle>
            <a:lvl1pPr>
              <a:defRPr/>
            </a:lvl1pPr>
          </a:lstStyle>
          <a:p>
            <a:pPr>
              <a:defRPr/>
            </a:pPr>
            <a:endParaRPr lang="en-GB"/>
          </a:p>
        </p:txBody>
      </p:sp>
      <p:sp>
        <p:nvSpPr>
          <p:cNvPr id="9" name="Slide Number Placeholder 6"/>
          <p:cNvSpPr>
            <a:spLocks noGrp="1"/>
          </p:cNvSpPr>
          <p:nvPr>
            <p:ph type="sldNum" sz="quarter" idx="12"/>
          </p:nvPr>
        </p:nvSpPr>
        <p:spPr/>
        <p:txBody>
          <a:bodyPr/>
          <a:lstStyle>
            <a:lvl1pPr>
              <a:defRPr/>
            </a:lvl1pPr>
          </a:lstStyle>
          <a:p>
            <a:pPr>
              <a:defRPr/>
            </a:pPr>
            <a:fld id="{48AAE0DB-6D64-4D9B-9C47-EB42AB79FFB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88105365-E36E-46BD-85EC-C22591F823A2}" type="datetimeFigureOut">
              <a:rPr lang="en-GB"/>
              <a:pPr>
                <a:defRPr/>
              </a:pPr>
              <a:t>09/03/2012</a:t>
            </a:fld>
            <a:endParaRPr lang="en-GB"/>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GB"/>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A71C8B71-2BFF-4E31-A730-0897232912E4}"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smtClean="0">
                <a:solidFill>
                  <a:schemeClr val="tx1">
                    <a:tint val="95000"/>
                  </a:schemeClr>
                </a:solidFill>
                <a:latin typeface="+mn-lt"/>
              </a:defRPr>
            </a:lvl1pPr>
            <a:extLst/>
          </a:lstStyle>
          <a:p>
            <a:pPr>
              <a:defRPr/>
            </a:pPr>
            <a:fld id="{77209FE8-B857-4C0B-97E0-A1F37758B338}" type="datetimeFigureOut">
              <a:rPr lang="en-GB"/>
              <a:pPr>
                <a:defRPr/>
              </a:pPr>
              <a:t>09/03/2012</a:t>
            </a:fld>
            <a:endParaRPr lang="en-GB"/>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GB"/>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smtClean="0">
                <a:solidFill>
                  <a:schemeClr val="tx1">
                    <a:tint val="95000"/>
                  </a:schemeClr>
                </a:solidFill>
                <a:latin typeface="+mn-lt"/>
              </a:defRPr>
            </a:lvl1pPr>
            <a:extLst/>
          </a:lstStyle>
          <a:p>
            <a:pPr>
              <a:defRPr/>
            </a:pPr>
            <a:fld id="{417848C0-4892-45D4-80FA-54F1E08327C6}"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96" r:id="rId1"/>
    <p:sldLayoutId id="2147483691" r:id="rId2"/>
    <p:sldLayoutId id="2147483697" r:id="rId3"/>
    <p:sldLayoutId id="2147483692" r:id="rId4"/>
    <p:sldLayoutId id="2147483693" r:id="rId5"/>
    <p:sldLayoutId id="2147483694" r:id="rId6"/>
    <p:sldLayoutId id="2147483698" r:id="rId7"/>
    <p:sldLayoutId id="2147483699" r:id="rId8"/>
    <p:sldLayoutId id="2147483700" r:id="rId9"/>
    <p:sldLayoutId id="2147483695" r:id="rId10"/>
    <p:sldLayoutId id="2147483701" r:id="rId11"/>
  </p:sldLayoutIdLst>
  <p:txStyles>
    <p:titleStyle>
      <a:lvl1pPr algn="l" rtl="0" fontAlgn="base">
        <a:spcBef>
          <a:spcPct val="0"/>
        </a:spcBef>
        <a:spcAft>
          <a:spcPct val="0"/>
        </a:spcAft>
        <a:defRPr sz="4500" b="1" kern="1200">
          <a:solidFill>
            <a:srgbClr val="FFC800"/>
          </a:solidFill>
          <a:latin typeface="+mj-lt"/>
          <a:ea typeface="+mj-ea"/>
          <a:cs typeface="+mj-cs"/>
        </a:defRPr>
      </a:lvl1pPr>
      <a:lvl2pPr algn="l" rtl="0" fontAlgn="base">
        <a:spcBef>
          <a:spcPct val="0"/>
        </a:spcBef>
        <a:spcAft>
          <a:spcPct val="0"/>
        </a:spcAft>
        <a:defRPr sz="4500" b="1">
          <a:solidFill>
            <a:srgbClr val="FFC800"/>
          </a:solidFill>
          <a:latin typeface="Corbel" pitchFamily="34" charset="0"/>
        </a:defRPr>
      </a:lvl2pPr>
      <a:lvl3pPr algn="l" rtl="0" fontAlgn="base">
        <a:spcBef>
          <a:spcPct val="0"/>
        </a:spcBef>
        <a:spcAft>
          <a:spcPct val="0"/>
        </a:spcAft>
        <a:defRPr sz="4500" b="1">
          <a:solidFill>
            <a:srgbClr val="FFC800"/>
          </a:solidFill>
          <a:latin typeface="Corbel" pitchFamily="34" charset="0"/>
        </a:defRPr>
      </a:lvl3pPr>
      <a:lvl4pPr algn="l" rtl="0" fontAlgn="base">
        <a:spcBef>
          <a:spcPct val="0"/>
        </a:spcBef>
        <a:spcAft>
          <a:spcPct val="0"/>
        </a:spcAft>
        <a:defRPr sz="4500" b="1">
          <a:solidFill>
            <a:srgbClr val="FFC800"/>
          </a:solidFill>
          <a:latin typeface="Corbel" pitchFamily="34" charset="0"/>
        </a:defRPr>
      </a:lvl4pPr>
      <a:lvl5pPr algn="l" rtl="0" fontAlgn="base">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fontAlgn="base">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fontAlgn="base">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fontAlgn="base">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fontAlgn="base">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fontAlgn="base">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GB" dirty="0" smtClean="0">
                <a:solidFill>
                  <a:schemeClr val="accent1">
                    <a:satMod val="150000"/>
                  </a:schemeClr>
                </a:solidFill>
              </a:rPr>
              <a:t>Infrared spectrometry and mass spectrometry...</a:t>
            </a:r>
            <a:endParaRPr lang="en-GB" dirty="0">
              <a:solidFill>
                <a:schemeClr val="accent1">
                  <a:satMod val="150000"/>
                </a:schemeClr>
              </a:solidFill>
            </a:endParaRPr>
          </a:p>
        </p:txBody>
      </p:sp>
      <p:sp>
        <p:nvSpPr>
          <p:cNvPr id="13314" name="Subtitle 2"/>
          <p:cNvSpPr>
            <a:spLocks noGrp="1"/>
          </p:cNvSpPr>
          <p:nvPr>
            <p:ph type="subTitle" idx="1"/>
          </p:nvPr>
        </p:nvSpPr>
        <p:spPr>
          <a:xfrm>
            <a:off x="685800" y="1828800"/>
            <a:ext cx="8077200" cy="1500188"/>
          </a:xfrm>
        </p:spPr>
        <p:txBody>
          <a:bodyPr/>
          <a:lstStyle/>
          <a:p>
            <a:r>
              <a:rPr lang="en-GB" smtClean="0"/>
              <a:t>By Blapchemistry (BTEC SPORT)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457200" y="155575"/>
            <a:ext cx="8229600" cy="1252538"/>
          </a:xfrm>
        </p:spPr>
        <p:txBody>
          <a:bodyPr wrap="square" tIns="45720" bIns="45720" numCol="1" anchorCtr="0" compatLnSpc="1">
            <a:prstTxWarp prst="textNoShape">
              <a:avLst/>
            </a:prstTxWarp>
          </a:bodyPr>
          <a:lstStyle/>
          <a:p>
            <a:r>
              <a:rPr lang="en-GB" smtClean="0"/>
              <a:t>Mass spectrometry for propanal. </a:t>
            </a:r>
          </a:p>
        </p:txBody>
      </p:sp>
      <p:sp>
        <p:nvSpPr>
          <p:cNvPr id="22530" name="Content Placeholder 2"/>
          <p:cNvSpPr>
            <a:spLocks noGrp="1"/>
          </p:cNvSpPr>
          <p:nvPr>
            <p:ph idx="1"/>
          </p:nvPr>
        </p:nvSpPr>
        <p:spPr/>
        <p:txBody>
          <a:bodyPr/>
          <a:lstStyle/>
          <a:p>
            <a:r>
              <a:rPr lang="en-GB" smtClean="0"/>
              <a:t>The molecular formula of propanal is C3H6O. It has an Mr (molecular mass) of 58. The furthest noticeable peak is at 58 and there is also a large peak at 29 where the COH fragment of the molecule would be found. </a:t>
            </a:r>
          </a:p>
        </p:txBody>
      </p:sp>
      <p:pic>
        <p:nvPicPr>
          <p:cNvPr id="22532" name="Picture 4" descr="8"/>
          <p:cNvPicPr>
            <a:picLocks noChangeAspect="1" noChangeArrowheads="1"/>
          </p:cNvPicPr>
          <p:nvPr/>
        </p:nvPicPr>
        <p:blipFill>
          <a:blip r:embed="rId2"/>
          <a:srcRect/>
          <a:stretch>
            <a:fillRect/>
          </a:stretch>
        </p:blipFill>
        <p:spPr bwMode="auto">
          <a:xfrm>
            <a:off x="684213" y="4645025"/>
            <a:ext cx="7704137" cy="221297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GB" sz="4100" smtClean="0"/>
              <a:t>Infrared spectrometry for propanal.</a:t>
            </a:r>
          </a:p>
        </p:txBody>
      </p:sp>
      <p:sp>
        <p:nvSpPr>
          <p:cNvPr id="29699" name="Rectangle 3"/>
          <p:cNvSpPr>
            <a:spLocks noGrp="1"/>
          </p:cNvSpPr>
          <p:nvPr>
            <p:ph type="body" idx="1"/>
          </p:nvPr>
        </p:nvSpPr>
        <p:spPr/>
        <p:txBody>
          <a:bodyPr/>
          <a:lstStyle/>
          <a:p>
            <a:r>
              <a:rPr lang="en-GB" smtClean="0"/>
              <a:t>We know that this is the infrared spectrometry for propanal as there is a large peak at 1700 displaying the C=O. </a:t>
            </a:r>
          </a:p>
        </p:txBody>
      </p:sp>
      <p:pic>
        <p:nvPicPr>
          <p:cNvPr id="29701" name="Picture 5" descr="9"/>
          <p:cNvPicPr>
            <a:picLocks noChangeAspect="1" noChangeArrowheads="1"/>
          </p:cNvPicPr>
          <p:nvPr/>
        </p:nvPicPr>
        <p:blipFill>
          <a:blip r:embed="rId2"/>
          <a:srcRect/>
          <a:stretch>
            <a:fillRect/>
          </a:stretch>
        </p:blipFill>
        <p:spPr bwMode="auto">
          <a:xfrm>
            <a:off x="1042988" y="4222750"/>
            <a:ext cx="6553200" cy="263525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GB" smtClean="0"/>
              <a:t>Propanone. </a:t>
            </a:r>
          </a:p>
        </p:txBody>
      </p:sp>
      <p:pic>
        <p:nvPicPr>
          <p:cNvPr id="30724" name="Picture 4" descr="1"/>
          <p:cNvPicPr>
            <a:picLocks noChangeAspect="1" noChangeArrowheads="1"/>
          </p:cNvPicPr>
          <p:nvPr/>
        </p:nvPicPr>
        <p:blipFill>
          <a:blip r:embed="rId2"/>
          <a:srcRect/>
          <a:stretch>
            <a:fillRect/>
          </a:stretch>
        </p:blipFill>
        <p:spPr bwMode="auto">
          <a:xfrm>
            <a:off x="539750" y="3500438"/>
            <a:ext cx="2390775" cy="1590675"/>
          </a:xfrm>
          <a:prstGeom prst="rect">
            <a:avLst/>
          </a:prstGeom>
          <a:noFill/>
        </p:spPr>
      </p:pic>
      <p:sp>
        <p:nvSpPr>
          <p:cNvPr id="30725" name="Oval 5"/>
          <p:cNvSpPr>
            <a:spLocks noChangeArrowheads="1"/>
          </p:cNvSpPr>
          <p:nvPr/>
        </p:nvSpPr>
        <p:spPr bwMode="auto">
          <a:xfrm>
            <a:off x="1476375" y="3429000"/>
            <a:ext cx="792163" cy="1008063"/>
          </a:xfrm>
          <a:prstGeom prst="ellipse">
            <a:avLst/>
          </a:prstGeom>
          <a:solidFill>
            <a:schemeClr val="accent1">
              <a:alpha val="0"/>
            </a:schemeClr>
          </a:solidFill>
          <a:ln w="9525">
            <a:solidFill>
              <a:schemeClr val="tx1"/>
            </a:solidFill>
            <a:round/>
            <a:headEnd/>
            <a:tailEnd/>
          </a:ln>
          <a:effectLst/>
        </p:spPr>
        <p:txBody>
          <a:bodyPr wrap="none" anchor="ctr"/>
          <a:lstStyle/>
          <a:p>
            <a:endParaRPr lang="en-US"/>
          </a:p>
        </p:txBody>
      </p:sp>
      <p:sp>
        <p:nvSpPr>
          <p:cNvPr id="30726" name="Line 6"/>
          <p:cNvSpPr>
            <a:spLocks noChangeShapeType="1"/>
          </p:cNvSpPr>
          <p:nvPr/>
        </p:nvSpPr>
        <p:spPr bwMode="auto">
          <a:xfrm flipV="1">
            <a:off x="2124075" y="3284538"/>
            <a:ext cx="1223963" cy="288925"/>
          </a:xfrm>
          <a:prstGeom prst="line">
            <a:avLst/>
          </a:prstGeom>
          <a:noFill/>
          <a:ln w="9525">
            <a:solidFill>
              <a:schemeClr val="tx1"/>
            </a:solidFill>
            <a:round/>
            <a:headEnd/>
            <a:tailEnd type="triangle" w="med" len="med"/>
          </a:ln>
          <a:effectLst/>
        </p:spPr>
        <p:txBody>
          <a:bodyPr/>
          <a:lstStyle/>
          <a:p>
            <a:endParaRPr lang="en-US"/>
          </a:p>
        </p:txBody>
      </p:sp>
      <p:sp>
        <p:nvSpPr>
          <p:cNvPr id="30727" name="Text Box 7"/>
          <p:cNvSpPr txBox="1">
            <a:spLocks noChangeArrowheads="1"/>
          </p:cNvSpPr>
          <p:nvPr/>
        </p:nvSpPr>
        <p:spPr bwMode="auto">
          <a:xfrm>
            <a:off x="3779838" y="2492375"/>
            <a:ext cx="3671887" cy="915988"/>
          </a:xfrm>
          <a:prstGeom prst="rect">
            <a:avLst/>
          </a:prstGeom>
          <a:noFill/>
          <a:ln w="9525">
            <a:noFill/>
            <a:miter lim="800000"/>
            <a:headEnd/>
            <a:tailEnd/>
          </a:ln>
          <a:effectLst/>
        </p:spPr>
        <p:txBody>
          <a:bodyPr>
            <a:spAutoFit/>
          </a:bodyPr>
          <a:lstStyle/>
          <a:p>
            <a:pPr>
              <a:spcBef>
                <a:spcPct val="50000"/>
              </a:spcBef>
            </a:pPr>
            <a:r>
              <a:rPr lang="en-GB">
                <a:latin typeface="Corbel" pitchFamily="34" charset="0"/>
              </a:rPr>
              <a:t>This is the functional group displaying that the molecule is a ketone.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GB" sz="4100" smtClean="0"/>
              <a:t>Mass spectrometry for Propanone.</a:t>
            </a:r>
          </a:p>
        </p:txBody>
      </p:sp>
      <p:sp>
        <p:nvSpPr>
          <p:cNvPr id="31747" name="Rectangle 3"/>
          <p:cNvSpPr>
            <a:spLocks noGrp="1"/>
          </p:cNvSpPr>
          <p:nvPr>
            <p:ph type="body" idx="1"/>
          </p:nvPr>
        </p:nvSpPr>
        <p:spPr/>
        <p:txBody>
          <a:bodyPr/>
          <a:lstStyle/>
          <a:p>
            <a:r>
              <a:rPr lang="en-GB" smtClean="0"/>
              <a:t>The molecular formula for propane is C3H6O. The Mr (molecular mass) of Propanone is 58. There is a large peak at the right of the spectrometry at 58 showing that the molecule is Propanone. </a:t>
            </a:r>
          </a:p>
        </p:txBody>
      </p:sp>
      <p:pic>
        <p:nvPicPr>
          <p:cNvPr id="31749" name="Picture 5" descr="7"/>
          <p:cNvPicPr>
            <a:picLocks noChangeAspect="1" noChangeArrowheads="1"/>
          </p:cNvPicPr>
          <p:nvPr/>
        </p:nvPicPr>
        <p:blipFill>
          <a:blip r:embed="rId2"/>
          <a:srcRect/>
          <a:stretch>
            <a:fillRect/>
          </a:stretch>
        </p:blipFill>
        <p:spPr bwMode="auto">
          <a:xfrm>
            <a:off x="1331913" y="4652963"/>
            <a:ext cx="7127875" cy="2027237"/>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GB" sz="4100" smtClean="0"/>
              <a:t>Infrared spectrometry for Propanone.</a:t>
            </a:r>
          </a:p>
        </p:txBody>
      </p:sp>
      <p:sp>
        <p:nvSpPr>
          <p:cNvPr id="32771" name="Rectangle 3"/>
          <p:cNvSpPr>
            <a:spLocks noGrp="1"/>
          </p:cNvSpPr>
          <p:nvPr>
            <p:ph type="body" idx="1"/>
          </p:nvPr>
        </p:nvSpPr>
        <p:spPr/>
        <p:txBody>
          <a:bodyPr/>
          <a:lstStyle/>
          <a:p>
            <a:r>
              <a:rPr lang="en-GB" smtClean="0"/>
              <a:t>We know this is Propanone as there is a large peak around 1700 cm (wavenumber) displaying the presence of a C=O bond. </a:t>
            </a:r>
          </a:p>
        </p:txBody>
      </p:sp>
      <p:pic>
        <p:nvPicPr>
          <p:cNvPr id="32773" name="Picture 5" descr="10"/>
          <p:cNvPicPr>
            <a:picLocks noChangeAspect="1" noChangeArrowheads="1"/>
          </p:cNvPicPr>
          <p:nvPr/>
        </p:nvPicPr>
        <p:blipFill>
          <a:blip r:embed="rId2"/>
          <a:srcRect/>
          <a:stretch>
            <a:fillRect/>
          </a:stretch>
        </p:blipFill>
        <p:spPr bwMode="auto">
          <a:xfrm>
            <a:off x="971550" y="4819650"/>
            <a:ext cx="7056438" cy="20383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Organic molecules...</a:t>
            </a:r>
            <a:endParaRPr lang="en-GB" dirty="0">
              <a:solidFill>
                <a:schemeClr val="accent1">
                  <a:satMod val="150000"/>
                </a:schemeClr>
              </a:solidFill>
            </a:endParaRPr>
          </a:p>
        </p:txBody>
      </p:sp>
      <p:sp>
        <p:nvSpPr>
          <p:cNvPr id="14338" name="Content Placeholder 2"/>
          <p:cNvSpPr>
            <a:spLocks noGrp="1"/>
          </p:cNvSpPr>
          <p:nvPr>
            <p:ph idx="1"/>
          </p:nvPr>
        </p:nvSpPr>
        <p:spPr/>
        <p:txBody>
          <a:bodyPr/>
          <a:lstStyle/>
          <a:p>
            <a:r>
              <a:rPr lang="en-GB" smtClean="0"/>
              <a:t>Organic molecules are ones which consist of hydrogen and carbon atoms bonded together. </a:t>
            </a:r>
          </a:p>
          <a:p>
            <a:r>
              <a:rPr lang="en-GB" smtClean="0"/>
              <a:t>The name of these molecules comes from the number of carbon molecules present.</a:t>
            </a:r>
          </a:p>
          <a:p>
            <a:r>
              <a:rPr lang="en-GB" smtClean="0"/>
              <a:t>In this “quest” all of the molecules have the prefix “prop” showing that each molecule has 3 carbon atoms present.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Propanoic acid. </a:t>
            </a:r>
            <a:endParaRPr lang="en-GB" dirty="0">
              <a:solidFill>
                <a:schemeClr val="accent1">
                  <a:satMod val="150000"/>
                </a:schemeClr>
              </a:solidFill>
            </a:endParaRPr>
          </a:p>
        </p:txBody>
      </p:sp>
      <p:pic>
        <p:nvPicPr>
          <p:cNvPr id="15362" name="Picture 1" descr="http://emschemistry.yolasite.com/resources/3.jpg"/>
          <p:cNvPicPr>
            <a:picLocks noChangeAspect="1" noChangeArrowheads="1"/>
          </p:cNvPicPr>
          <p:nvPr/>
        </p:nvPicPr>
        <p:blipFill>
          <a:blip r:embed="rId2"/>
          <a:srcRect/>
          <a:stretch>
            <a:fillRect/>
          </a:stretch>
        </p:blipFill>
        <p:spPr bwMode="auto">
          <a:xfrm>
            <a:off x="755650" y="3141663"/>
            <a:ext cx="2390775" cy="1590675"/>
          </a:xfrm>
          <a:prstGeom prst="rect">
            <a:avLst/>
          </a:prstGeom>
          <a:noFill/>
          <a:ln w="9525">
            <a:noFill/>
            <a:miter lim="800000"/>
            <a:headEnd/>
            <a:tailEnd/>
          </a:ln>
        </p:spPr>
      </p:pic>
      <p:sp>
        <p:nvSpPr>
          <p:cNvPr id="7" name="Oval 6"/>
          <p:cNvSpPr/>
          <p:nvPr/>
        </p:nvSpPr>
        <p:spPr>
          <a:xfrm>
            <a:off x="1979613" y="2852738"/>
            <a:ext cx="1800225" cy="18002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 name="Straight Arrow Connector 8"/>
          <p:cNvCxnSpPr>
            <a:stCxn id="7" idx="7"/>
          </p:cNvCxnSpPr>
          <p:nvPr/>
        </p:nvCxnSpPr>
        <p:spPr>
          <a:xfrm flipV="1">
            <a:off x="3516313" y="2708275"/>
            <a:ext cx="1127125" cy="4079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365" name="TextBox 12"/>
          <p:cNvSpPr txBox="1">
            <a:spLocks noChangeArrowheads="1"/>
          </p:cNvSpPr>
          <p:nvPr/>
        </p:nvSpPr>
        <p:spPr bwMode="auto">
          <a:xfrm>
            <a:off x="4932363" y="2636838"/>
            <a:ext cx="2016125" cy="1754187"/>
          </a:xfrm>
          <a:prstGeom prst="rect">
            <a:avLst/>
          </a:prstGeom>
          <a:noFill/>
          <a:ln w="9525">
            <a:noFill/>
            <a:miter lim="800000"/>
            <a:headEnd/>
            <a:tailEnd/>
          </a:ln>
        </p:spPr>
        <p:txBody>
          <a:bodyPr>
            <a:spAutoFit/>
          </a:bodyPr>
          <a:lstStyle/>
          <a:p>
            <a:r>
              <a:rPr lang="en-GB">
                <a:latin typeface="Corbel" pitchFamily="34" charset="0"/>
              </a:rPr>
              <a:t>This is the functional group that tells us that the molecule is an example of a carboxylic acid.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Mass spectrometry for Propanoic acid.</a:t>
            </a:r>
            <a:endParaRPr lang="en-GB" dirty="0">
              <a:solidFill>
                <a:schemeClr val="accent1">
                  <a:satMod val="150000"/>
                </a:schemeClr>
              </a:solidFill>
            </a:endParaRPr>
          </a:p>
        </p:txBody>
      </p:sp>
      <p:sp>
        <p:nvSpPr>
          <p:cNvPr id="16386" name="Content Placeholder 2"/>
          <p:cNvSpPr>
            <a:spLocks noGrp="1"/>
          </p:cNvSpPr>
          <p:nvPr>
            <p:ph idx="1"/>
          </p:nvPr>
        </p:nvSpPr>
        <p:spPr/>
        <p:txBody>
          <a:bodyPr/>
          <a:lstStyle/>
          <a:p>
            <a:r>
              <a:rPr lang="en-GB" smtClean="0"/>
              <a:t>The molecular formula for Propanoic acid is C3H6O2. This has an Mr (molecular mass) of 74. The largest peak to the right of the mass spectrum below is situated at 74, so we know that this is showing Propanoic acid. </a:t>
            </a:r>
          </a:p>
        </p:txBody>
      </p:sp>
      <p:pic>
        <p:nvPicPr>
          <p:cNvPr id="16387" name="Picture 2" descr="http://emschemistry.yolasite.com/resources/6.jpg"/>
          <p:cNvPicPr>
            <a:picLocks noChangeAspect="1" noChangeArrowheads="1"/>
          </p:cNvPicPr>
          <p:nvPr/>
        </p:nvPicPr>
        <p:blipFill>
          <a:blip r:embed="rId2"/>
          <a:srcRect/>
          <a:stretch>
            <a:fillRect/>
          </a:stretch>
        </p:blipFill>
        <p:spPr bwMode="auto">
          <a:xfrm>
            <a:off x="468313" y="4437063"/>
            <a:ext cx="7775575" cy="223996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Infrared spectrometry for </a:t>
            </a:r>
            <a:br>
              <a:rPr lang="en-GB" dirty="0" smtClean="0">
                <a:solidFill>
                  <a:schemeClr val="accent1">
                    <a:satMod val="150000"/>
                  </a:schemeClr>
                </a:solidFill>
              </a:rPr>
            </a:br>
            <a:r>
              <a:rPr lang="en-GB" dirty="0" smtClean="0">
                <a:solidFill>
                  <a:schemeClr val="accent1">
                    <a:satMod val="150000"/>
                  </a:schemeClr>
                </a:solidFill>
              </a:rPr>
              <a:t>Propanoic acid.</a:t>
            </a:r>
            <a:endParaRPr lang="en-GB" dirty="0">
              <a:solidFill>
                <a:schemeClr val="accent1">
                  <a:satMod val="150000"/>
                </a:schemeClr>
              </a:solidFill>
            </a:endParaRPr>
          </a:p>
        </p:txBody>
      </p:sp>
      <p:sp>
        <p:nvSpPr>
          <p:cNvPr id="17410" name="Content Placeholder 2"/>
          <p:cNvSpPr>
            <a:spLocks noGrp="1"/>
          </p:cNvSpPr>
          <p:nvPr>
            <p:ph idx="1"/>
          </p:nvPr>
        </p:nvSpPr>
        <p:spPr/>
        <p:txBody>
          <a:bodyPr/>
          <a:lstStyle/>
          <a:p>
            <a:r>
              <a:rPr lang="en-GB" sz="2400" smtClean="0"/>
              <a:t>The spectrum below shows evidence of Propanoic acid. We know this because carboxylic acids have O-H bonds present and this is shown with a wide peak at around 3000 cm (wavenumber). The other key peak is shown at 1700 displaying a C=O bond is present, another main part of the functional group that is a carboxylic acid.</a:t>
            </a:r>
          </a:p>
        </p:txBody>
      </p:sp>
      <p:pic>
        <p:nvPicPr>
          <p:cNvPr id="17411" name="Picture 1" descr="http://emschemistry.yolasite.com/resources/11.jpg"/>
          <p:cNvPicPr>
            <a:picLocks noChangeAspect="1" noChangeArrowheads="1"/>
          </p:cNvPicPr>
          <p:nvPr/>
        </p:nvPicPr>
        <p:blipFill>
          <a:blip r:embed="rId2"/>
          <a:srcRect/>
          <a:stretch>
            <a:fillRect/>
          </a:stretch>
        </p:blipFill>
        <p:spPr bwMode="auto">
          <a:xfrm>
            <a:off x="1258888" y="4652963"/>
            <a:ext cx="6096000" cy="2205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Propan-1-ol</a:t>
            </a:r>
            <a:endParaRPr lang="en-GB" dirty="0">
              <a:solidFill>
                <a:schemeClr val="accent1">
                  <a:satMod val="150000"/>
                </a:schemeClr>
              </a:solidFill>
            </a:endParaRPr>
          </a:p>
        </p:txBody>
      </p:sp>
      <p:pic>
        <p:nvPicPr>
          <p:cNvPr id="18434" name="Picture 1" descr="http://emschemistry.yolasite.com/resources/4.jpg"/>
          <p:cNvPicPr>
            <a:picLocks noChangeAspect="1" noChangeArrowheads="1"/>
          </p:cNvPicPr>
          <p:nvPr/>
        </p:nvPicPr>
        <p:blipFill>
          <a:blip r:embed="rId2"/>
          <a:srcRect/>
          <a:stretch>
            <a:fillRect/>
          </a:stretch>
        </p:blipFill>
        <p:spPr bwMode="auto">
          <a:xfrm>
            <a:off x="611188" y="3141663"/>
            <a:ext cx="2390775" cy="1590675"/>
          </a:xfrm>
          <a:prstGeom prst="rect">
            <a:avLst/>
          </a:prstGeom>
          <a:noFill/>
          <a:ln w="9525">
            <a:noFill/>
            <a:miter lim="800000"/>
            <a:headEnd/>
            <a:tailEnd/>
          </a:ln>
        </p:spPr>
      </p:pic>
      <p:sp>
        <p:nvSpPr>
          <p:cNvPr id="5" name="Oval 4"/>
          <p:cNvSpPr/>
          <p:nvPr/>
        </p:nvSpPr>
        <p:spPr>
          <a:xfrm>
            <a:off x="2195513" y="3429000"/>
            <a:ext cx="1008062" cy="9366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7" name="Straight Arrow Connector 6"/>
          <p:cNvCxnSpPr>
            <a:stCxn id="5" idx="7"/>
          </p:cNvCxnSpPr>
          <p:nvPr/>
        </p:nvCxnSpPr>
        <p:spPr>
          <a:xfrm flipV="1">
            <a:off x="3055938" y="3141663"/>
            <a:ext cx="723900" cy="4238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437" name="TextBox 7"/>
          <p:cNvSpPr txBox="1">
            <a:spLocks noChangeArrowheads="1"/>
          </p:cNvSpPr>
          <p:nvPr/>
        </p:nvSpPr>
        <p:spPr bwMode="auto">
          <a:xfrm>
            <a:off x="3995738" y="2565400"/>
            <a:ext cx="3097212" cy="2584450"/>
          </a:xfrm>
          <a:prstGeom prst="rect">
            <a:avLst/>
          </a:prstGeom>
          <a:noFill/>
          <a:ln w="9525">
            <a:noFill/>
            <a:miter lim="800000"/>
            <a:headEnd/>
            <a:tailEnd/>
          </a:ln>
        </p:spPr>
        <p:txBody>
          <a:bodyPr>
            <a:spAutoFit/>
          </a:bodyPr>
          <a:lstStyle/>
          <a:p>
            <a:r>
              <a:rPr lang="en-GB">
                <a:latin typeface="Corbel" pitchFamily="34" charset="0"/>
              </a:rPr>
              <a:t>This functional group –O-H displays that the molecule is an alcohol. It is known as propan-1-ol as 3 carbons are present in the molecule and the alcohol functional group is found off of the 1</a:t>
            </a:r>
            <a:r>
              <a:rPr lang="en-GB" baseline="30000">
                <a:latin typeface="Corbel" pitchFamily="34" charset="0"/>
              </a:rPr>
              <a:t>st</a:t>
            </a:r>
            <a:r>
              <a:rPr lang="en-GB">
                <a:latin typeface="Corbel" pitchFamily="34" charset="0"/>
              </a:rPr>
              <a:t> carbon atom from the right of the molecule.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Mass spectrometry for propan-1-ol</a:t>
            </a:r>
            <a:endParaRPr lang="en-GB" dirty="0">
              <a:solidFill>
                <a:schemeClr val="accent1">
                  <a:satMod val="150000"/>
                </a:schemeClr>
              </a:solidFill>
            </a:endParaRPr>
          </a:p>
        </p:txBody>
      </p:sp>
      <p:sp>
        <p:nvSpPr>
          <p:cNvPr id="19458" name="Content Placeholder 2"/>
          <p:cNvSpPr>
            <a:spLocks noGrp="1"/>
          </p:cNvSpPr>
          <p:nvPr>
            <p:ph idx="1"/>
          </p:nvPr>
        </p:nvSpPr>
        <p:spPr/>
        <p:txBody>
          <a:bodyPr/>
          <a:lstStyle/>
          <a:p>
            <a:r>
              <a:rPr lang="en-GB" sz="2800" smtClean="0"/>
              <a:t>The molecular formula for propan-1-0l is C3H7OH. It has an Mr (molecular mass) of 60. The furthest noticeable peak to the right of this mass spectrum is displayed at 60, so we know this spectrum is showing a propan-1-ol molecule.</a:t>
            </a:r>
          </a:p>
        </p:txBody>
      </p:sp>
      <p:pic>
        <p:nvPicPr>
          <p:cNvPr id="19459" name="Picture 1" descr="http://emschemistry.yolasite.com/resources/5.jpg"/>
          <p:cNvPicPr>
            <a:picLocks noChangeAspect="1" noChangeArrowheads="1"/>
          </p:cNvPicPr>
          <p:nvPr/>
        </p:nvPicPr>
        <p:blipFill>
          <a:blip r:embed="rId2"/>
          <a:srcRect/>
          <a:stretch>
            <a:fillRect/>
          </a:stretch>
        </p:blipFill>
        <p:spPr bwMode="auto">
          <a:xfrm>
            <a:off x="1547813" y="4005263"/>
            <a:ext cx="5772150" cy="285273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Infrared spectrometry for</a:t>
            </a:r>
            <a:br>
              <a:rPr lang="en-GB" dirty="0" smtClean="0">
                <a:solidFill>
                  <a:schemeClr val="accent1">
                    <a:satMod val="150000"/>
                  </a:schemeClr>
                </a:solidFill>
              </a:rPr>
            </a:br>
            <a:r>
              <a:rPr lang="en-GB" dirty="0" smtClean="0">
                <a:solidFill>
                  <a:schemeClr val="accent1">
                    <a:satMod val="150000"/>
                  </a:schemeClr>
                </a:solidFill>
              </a:rPr>
              <a:t>propan-1-ol</a:t>
            </a:r>
            <a:endParaRPr lang="en-GB" dirty="0">
              <a:solidFill>
                <a:schemeClr val="accent1">
                  <a:satMod val="150000"/>
                </a:schemeClr>
              </a:solidFill>
            </a:endParaRPr>
          </a:p>
        </p:txBody>
      </p:sp>
      <p:sp>
        <p:nvSpPr>
          <p:cNvPr id="20482" name="Content Placeholder 2"/>
          <p:cNvSpPr>
            <a:spLocks noGrp="1"/>
          </p:cNvSpPr>
          <p:nvPr>
            <p:ph idx="1"/>
          </p:nvPr>
        </p:nvSpPr>
        <p:spPr/>
        <p:txBody>
          <a:bodyPr/>
          <a:lstStyle/>
          <a:p>
            <a:r>
              <a:rPr lang="en-GB" smtClean="0"/>
              <a:t>The spectrum below shows that propan-1-ol is present. We know this because alcohols functional group is OH and there is a broad peak around 3000 cm (wavenumber) displaying the presence of an OH bond.</a:t>
            </a:r>
          </a:p>
        </p:txBody>
      </p:sp>
      <p:pic>
        <p:nvPicPr>
          <p:cNvPr id="20483" name="Picture 1" descr="http://emschemistry.yolasite.com/resources/12.jpg"/>
          <p:cNvPicPr>
            <a:picLocks noChangeAspect="1" noChangeArrowheads="1"/>
          </p:cNvPicPr>
          <p:nvPr/>
        </p:nvPicPr>
        <p:blipFill>
          <a:blip r:embed="rId2"/>
          <a:srcRect/>
          <a:stretch>
            <a:fillRect/>
          </a:stretch>
        </p:blipFill>
        <p:spPr bwMode="auto">
          <a:xfrm>
            <a:off x="1116013" y="4638675"/>
            <a:ext cx="5472112" cy="22193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Propanal.</a:t>
            </a:r>
            <a:endParaRPr lang="en-GB" dirty="0">
              <a:solidFill>
                <a:schemeClr val="accent1">
                  <a:satMod val="150000"/>
                </a:schemeClr>
              </a:solidFill>
            </a:endParaRPr>
          </a:p>
        </p:txBody>
      </p:sp>
      <p:pic>
        <p:nvPicPr>
          <p:cNvPr id="21506" name="Picture 1" descr="http://emschemistry.yolasite.com/resources/2.jpg"/>
          <p:cNvPicPr>
            <a:picLocks noChangeAspect="1" noChangeArrowheads="1"/>
          </p:cNvPicPr>
          <p:nvPr/>
        </p:nvPicPr>
        <p:blipFill>
          <a:blip r:embed="rId2"/>
          <a:srcRect/>
          <a:stretch>
            <a:fillRect/>
          </a:stretch>
        </p:blipFill>
        <p:spPr bwMode="auto">
          <a:xfrm>
            <a:off x="684213" y="3213100"/>
            <a:ext cx="2390775" cy="1590675"/>
          </a:xfrm>
          <a:prstGeom prst="rect">
            <a:avLst/>
          </a:prstGeom>
          <a:noFill/>
          <a:ln w="9525">
            <a:noFill/>
            <a:miter lim="800000"/>
            <a:headEnd/>
            <a:tailEnd/>
          </a:ln>
        </p:spPr>
      </p:pic>
      <p:sp>
        <p:nvSpPr>
          <p:cNvPr id="5" name="Oval 4"/>
          <p:cNvSpPr/>
          <p:nvPr/>
        </p:nvSpPr>
        <p:spPr>
          <a:xfrm>
            <a:off x="2195513" y="3213100"/>
            <a:ext cx="936625" cy="100806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7" name="Straight Arrow Connector 6"/>
          <p:cNvCxnSpPr/>
          <p:nvPr/>
        </p:nvCxnSpPr>
        <p:spPr>
          <a:xfrm flipV="1">
            <a:off x="3059113" y="2924175"/>
            <a:ext cx="1008062" cy="504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509" name="TextBox 7"/>
          <p:cNvSpPr txBox="1">
            <a:spLocks noChangeArrowheads="1"/>
          </p:cNvSpPr>
          <p:nvPr/>
        </p:nvSpPr>
        <p:spPr bwMode="auto">
          <a:xfrm>
            <a:off x="4284663" y="2349500"/>
            <a:ext cx="3095625" cy="2289175"/>
          </a:xfrm>
          <a:prstGeom prst="rect">
            <a:avLst/>
          </a:prstGeom>
          <a:noFill/>
          <a:ln w="9525">
            <a:noFill/>
            <a:miter lim="800000"/>
            <a:headEnd/>
            <a:tailEnd/>
          </a:ln>
        </p:spPr>
        <p:txBody>
          <a:bodyPr>
            <a:spAutoFit/>
          </a:bodyPr>
          <a:lstStyle/>
          <a:p>
            <a:r>
              <a:rPr lang="en-GB">
                <a:latin typeface="Corbel" pitchFamily="34" charset="0"/>
              </a:rPr>
              <a:t>This molecule is propanal. We know this as it contains 3 carbon atoms and one of the end carbon atoms is joined to an oxygen atom by a double bond. This C=O is the functional group to display an aldehyde.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64</TotalTime>
  <Words>469</Words>
  <Application>Microsoft Office PowerPoint</Application>
  <PresentationFormat>On-screen Show (4:3)</PresentationFormat>
  <Paragraphs>21</Paragraphs>
  <Slides>14</Slides>
  <Notes>0</Notes>
  <HiddenSlides>0</HiddenSlides>
  <MMClips>0</MMClips>
  <ScaleCrop>false</ScaleCrop>
  <HeadingPairs>
    <vt:vector size="6" baseType="variant">
      <vt:variant>
        <vt:lpstr>Fonts Used</vt:lpstr>
      </vt:variant>
      <vt:variant>
        <vt:i4>6</vt:i4>
      </vt:variant>
      <vt:variant>
        <vt:lpstr>Design Template</vt:lpstr>
      </vt:variant>
      <vt:variant>
        <vt:i4>7</vt:i4>
      </vt:variant>
      <vt:variant>
        <vt:lpstr>Slide Titles</vt:lpstr>
      </vt:variant>
      <vt:variant>
        <vt:i4>14</vt:i4>
      </vt:variant>
    </vt:vector>
  </HeadingPairs>
  <TitlesOfParts>
    <vt:vector size="27" baseType="lpstr">
      <vt:lpstr>Corbel</vt:lpstr>
      <vt:lpstr>Arial</vt:lpstr>
      <vt:lpstr>Wingdings 2</vt:lpstr>
      <vt:lpstr>Wingdings</vt:lpstr>
      <vt:lpstr>Wingdings 3</vt:lpstr>
      <vt:lpstr>Calibri</vt:lpstr>
      <vt:lpstr>Module</vt:lpstr>
      <vt:lpstr>Module</vt:lpstr>
      <vt:lpstr>Module</vt:lpstr>
      <vt:lpstr>Module</vt:lpstr>
      <vt:lpstr>Module</vt:lpstr>
      <vt:lpstr>Module</vt:lpstr>
      <vt:lpstr>Module</vt:lpstr>
      <vt:lpstr>Slide 1</vt:lpstr>
      <vt:lpstr>Slide 2</vt:lpstr>
      <vt:lpstr>Slide 3</vt:lpstr>
      <vt:lpstr>Slide 4</vt:lpstr>
      <vt:lpstr>Slide 5</vt:lpstr>
      <vt:lpstr>Slide 6</vt:lpstr>
      <vt:lpstr>Slide 7</vt:lpstr>
      <vt:lpstr>Slide 8</vt:lpstr>
      <vt:lpstr>Slide 9</vt:lpstr>
      <vt:lpstr>Mass spectrometry for propanal. </vt:lpstr>
      <vt:lpstr>Infrared spectrometry for propanal.</vt:lpstr>
      <vt:lpstr>Propanone. </vt:lpstr>
      <vt:lpstr>Mass spectrometry for Propanone.</vt:lpstr>
      <vt:lpstr>Infrared spectrometry for Propanone.</vt:lpstr>
    </vt:vector>
  </TitlesOfParts>
  <Company>English Martyrs'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Infrared spectrometry and mass spectrometry...</dc:title>
  <dc:creator>06LapworthB</dc:creator>
  <cp:lastModifiedBy>EMS</cp:lastModifiedBy>
  <cp:revision>6</cp:revision>
  <dcterms:created xsi:type="dcterms:W3CDTF">2012-03-09T09:03:49Z</dcterms:created>
  <dcterms:modified xsi:type="dcterms:W3CDTF">2012-03-09T10:34:11Z</dcterms:modified>
</cp:coreProperties>
</file>